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54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26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64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779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03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717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575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31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117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654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820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5F655-7541-4492-88B8-9B3A7CE50429}" type="datetimeFigureOut">
              <a:rPr lang="en-US" smtClean="0"/>
              <a:t>12/5/2023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8FB6F-D54A-43AF-A34A-5EBA01892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72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848105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latin typeface="+mn-lt"/>
              </a:rPr>
              <a:t>University of </a:t>
            </a:r>
            <a:r>
              <a:rPr lang="en-US" sz="2400" dirty="0" err="1" smtClean="0">
                <a:latin typeface="+mn-lt"/>
              </a:rPr>
              <a:t>Basrah</a:t>
            </a:r>
            <a:r>
              <a:rPr lang="en-US" sz="2400" dirty="0" smtClean="0">
                <a:latin typeface="+mn-lt"/>
              </a:rPr>
              <a:t>	</a:t>
            </a:r>
            <a:br>
              <a:rPr lang="en-US" sz="2400" dirty="0" smtClean="0">
                <a:latin typeface="+mn-lt"/>
              </a:rPr>
            </a:br>
            <a:r>
              <a:rPr lang="en-US" sz="2400" dirty="0" smtClean="0">
                <a:latin typeface="+mn-lt"/>
              </a:rPr>
              <a:t>College of Nursing</a:t>
            </a:r>
            <a:endParaRPr lang="en-US" sz="2400" dirty="0">
              <a:latin typeface="+mn-lt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206839"/>
            <a:ext cx="9144000" cy="2665927"/>
          </a:xfrm>
        </p:spPr>
        <p:txBody>
          <a:bodyPr>
            <a:normAutofit fontScale="92500" lnSpcReduction="10000"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Management &amp;Leadership in Nursing</a:t>
            </a:r>
            <a:endParaRPr lang="ar-IQ" sz="2800" b="1" dirty="0" smtClean="0">
              <a:solidFill>
                <a:srgbClr val="FF0000"/>
              </a:solidFill>
            </a:endParaRPr>
          </a:p>
          <a:p>
            <a:r>
              <a:rPr lang="en-US" sz="2800" b="1" dirty="0" smtClean="0"/>
              <a:t>DECISION MAKING</a:t>
            </a:r>
            <a:r>
              <a:rPr lang="ar-IQ" sz="2800" b="1" dirty="0" smtClean="0"/>
              <a:t> </a:t>
            </a:r>
          </a:p>
          <a:p>
            <a:pPr algn="l"/>
            <a:endParaRPr lang="ar-IQ" sz="2800" dirty="0" smtClean="0"/>
          </a:p>
          <a:p>
            <a:pPr algn="l"/>
            <a:r>
              <a:rPr lang="en-US" sz="2800" dirty="0" smtClean="0"/>
              <a:t>Lecture nine  </a:t>
            </a:r>
          </a:p>
          <a:p>
            <a:pPr algn="l"/>
            <a:r>
              <a:rPr lang="en-US" sz="2800" dirty="0" smtClean="0"/>
              <a:t>Prepared by :- assist lect. Noor </a:t>
            </a:r>
            <a:r>
              <a:rPr lang="en-US" sz="2800" dirty="0" err="1" smtClean="0"/>
              <a:t>salah</a:t>
            </a:r>
            <a:r>
              <a:rPr lang="en-US" sz="2800" dirty="0" smtClean="0"/>
              <a:t> </a:t>
            </a:r>
            <a:r>
              <a:rPr lang="en-US" sz="2800" dirty="0" err="1" smtClean="0"/>
              <a:t>shreaf</a:t>
            </a:r>
            <a:endParaRPr lang="en-US" sz="2800" dirty="0" smtClean="0"/>
          </a:p>
          <a:p>
            <a:r>
              <a:rPr lang="ar-IQ" sz="2800" b="1" dirty="0" smtClean="0"/>
              <a:t> </a:t>
            </a:r>
          </a:p>
          <a:p>
            <a:endParaRPr lang="en-US" sz="2800" b="1" dirty="0"/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7787" y="1122363"/>
            <a:ext cx="2060627" cy="1322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918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/>
              <a:t>Decision-Making Grid Analysis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dirty="0" smtClean="0"/>
              <a:t>Decision-making grid analysis is one of the simplest tools a nurse</a:t>
            </a:r>
          </a:p>
          <a:p>
            <a:pPr marL="0" indent="0" algn="l">
              <a:buNone/>
            </a:pPr>
            <a:r>
              <a:rPr lang="en-US" dirty="0" smtClean="0"/>
              <a:t>leader and manager can use, especially if the decision involves more </a:t>
            </a:r>
          </a:p>
          <a:p>
            <a:pPr marL="0" indent="0" algn="l">
              <a:buNone/>
            </a:pPr>
            <a:r>
              <a:rPr lang="en-US" dirty="0" smtClean="0"/>
              <a:t>than one feasible alternative. This technique involves listing options </a:t>
            </a:r>
          </a:p>
          <a:p>
            <a:pPr marL="0" indent="0" algn="l">
              <a:buNone/>
            </a:pPr>
            <a:r>
              <a:rPr lang="en-US" dirty="0" smtClean="0"/>
              <a:t>and factors on a table or grid. </a:t>
            </a:r>
          </a:p>
          <a:p>
            <a:pPr marL="0" indent="0" algn="l">
              <a:buNone/>
            </a:pPr>
            <a:r>
              <a:rPr lang="en-US" b="1" dirty="0" smtClean="0"/>
              <a:t>SWOT Analysis</a:t>
            </a:r>
          </a:p>
          <a:p>
            <a:pPr algn="l" rtl="0">
              <a:buFont typeface="Wingdings" panose="05000000000000000000" pitchFamily="2" charset="2"/>
              <a:buChar char="ü"/>
            </a:pPr>
            <a:r>
              <a:rPr lang="en-US" dirty="0" smtClean="0"/>
              <a:t>A SWOT analysis is a tool frequently used in marketing and </a:t>
            </a:r>
          </a:p>
          <a:p>
            <a:pPr marL="0" indent="0" algn="l">
              <a:buNone/>
            </a:pPr>
            <a:r>
              <a:rPr lang="en-US" dirty="0" smtClean="0"/>
              <a:t>organizational strategic planning. However, it can also be very useful </a:t>
            </a:r>
          </a:p>
          <a:p>
            <a:pPr marL="0" indent="0" algn="l">
              <a:buNone/>
            </a:pPr>
            <a:r>
              <a:rPr lang="en-US" dirty="0" smtClean="0"/>
              <a:t>in decision making for nurses. SWOT stands for: (Strengths, </a:t>
            </a:r>
          </a:p>
          <a:p>
            <a:pPr marL="0" indent="0" algn="l">
              <a:buNone/>
            </a:pPr>
            <a:r>
              <a:rPr lang="en-US" dirty="0" smtClean="0"/>
              <a:t>Weaknesses, Opportunities, and Threats).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43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dirty="0" smtClean="0"/>
              <a:t>Shared Decision Making</a:t>
            </a:r>
          </a:p>
          <a:p>
            <a:pPr marL="0" indent="0" algn="l">
              <a:buNone/>
            </a:pPr>
            <a:r>
              <a:rPr lang="en-US" dirty="0" smtClean="0"/>
              <a:t>The role of the nurse leader and manager is shifting from making all </a:t>
            </a:r>
          </a:p>
          <a:p>
            <a:pPr marL="0" indent="0" algn="l">
              <a:buNone/>
            </a:pPr>
            <a:r>
              <a:rPr lang="en-US" dirty="0" smtClean="0"/>
              <a:t>unit- related decisions to designing effective shared decision-making </a:t>
            </a:r>
          </a:p>
          <a:p>
            <a:pPr marL="0" indent="0" algn="l">
              <a:buNone/>
            </a:pPr>
            <a:r>
              <a:rPr lang="en-US" dirty="0" smtClean="0"/>
              <a:t>processes. Shared decision making is the inclusion of staff nurses in </a:t>
            </a:r>
          </a:p>
          <a:p>
            <a:pPr marL="0" indent="0" algn="l">
              <a:buNone/>
            </a:pPr>
            <a:r>
              <a:rPr lang="en-US" dirty="0" smtClean="0"/>
              <a:t>decision making related to patient care and work methods at the unit </a:t>
            </a:r>
          </a:p>
          <a:p>
            <a:pPr marL="0" indent="0" algn="l">
              <a:buNone/>
            </a:pPr>
            <a:r>
              <a:rPr lang="en-US" dirty="0" smtClean="0"/>
              <a:t>and organizational levels. Shared decision making requires nurse </a:t>
            </a:r>
          </a:p>
          <a:p>
            <a:pPr marL="0" indent="0" algn="l">
              <a:buNone/>
            </a:pPr>
            <a:r>
              <a:rPr lang="en-US" dirty="0" smtClean="0"/>
              <a:t>leaders and managers to involve staff nurses in decisions about </a:t>
            </a:r>
          </a:p>
          <a:p>
            <a:pPr marL="0" indent="0" algn="l">
              <a:buNone/>
            </a:pPr>
            <a:r>
              <a:rPr lang="en-US" dirty="0" smtClean="0"/>
              <a:t>hiring, scheduling, and performance evaluations (appraisals), as well </a:t>
            </a:r>
          </a:p>
          <a:p>
            <a:pPr marL="0" indent="0" algn="l">
              <a:buNone/>
            </a:pPr>
            <a:r>
              <a:rPr lang="en-US" dirty="0" smtClean="0"/>
              <a:t>as include them in general unit discussions.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517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dirty="0" smtClean="0"/>
              <a:t>Appreciative Inquiry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In many cases, part of the decision-making process involves problem</a:t>
            </a:r>
          </a:p>
          <a:p>
            <a:pPr marL="0" indent="0" algn="l">
              <a:buNone/>
            </a:pPr>
            <a:r>
              <a:rPr lang="en-US" dirty="0" smtClean="0"/>
              <a:t>solving.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Problem solving requires looking closely at problems, failures, and</a:t>
            </a:r>
          </a:p>
          <a:p>
            <a:pPr marL="0" indent="0" algn="l">
              <a:buNone/>
            </a:pPr>
            <a:r>
              <a:rPr lang="en-US" dirty="0" smtClean="0"/>
              <a:t>negative outcomes and then finding a solution.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One possible approach to problem solving is appreciative inquiry.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Appreciative inquiry is a problem-solving strategy that capitalizes on </a:t>
            </a:r>
          </a:p>
          <a:p>
            <a:pPr marL="0" indent="0" algn="l">
              <a:buNone/>
            </a:pPr>
            <a:r>
              <a:rPr lang="en-US" dirty="0" smtClean="0"/>
              <a:t>the positive characteristics of an outcome by valuing and building on</a:t>
            </a:r>
          </a:p>
          <a:p>
            <a:pPr marL="0" indent="0" algn="l">
              <a:buNone/>
            </a:pPr>
            <a:r>
              <a:rPr lang="en-US" dirty="0" smtClean="0"/>
              <a:t>them.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50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 The end product of appreciative inquiry is a culture change or the </a:t>
            </a:r>
          </a:p>
          <a:p>
            <a:pPr marL="0" indent="0" algn="l">
              <a:buNone/>
            </a:pPr>
            <a:r>
              <a:rPr lang="en-US" dirty="0" smtClean="0"/>
              <a:t>development of a vision or plan.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Appreciative inquiry is based on the belief that there is something similar in the organization somewhere that is already working, and it focuses on recognizing and finding a positive attribute and </a:t>
            </a:r>
            <a:r>
              <a:rPr lang="en-US" dirty="0" smtClean="0"/>
              <a:t>studying that </a:t>
            </a:r>
            <a:r>
              <a:rPr lang="en-US" dirty="0" smtClean="0"/>
              <a:t>element to gain insight into handling the current </a:t>
            </a:r>
            <a:r>
              <a:rPr lang="en-US" dirty="0" smtClean="0"/>
              <a:t>issue.</a:t>
            </a:r>
            <a:endParaRPr lang="en-US" dirty="0" smtClean="0"/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Appreciative inquiry is a collaborative process that engages staff in</a:t>
            </a:r>
          </a:p>
          <a:p>
            <a:pPr marL="0" indent="0" algn="l">
              <a:buNone/>
            </a:pPr>
            <a:r>
              <a:rPr lang="en-US" dirty="0" smtClean="0"/>
              <a:t>a healthy exchange of knowledge to solve problems and innovate </a:t>
            </a:r>
          </a:p>
          <a:p>
            <a:pPr marL="0" indent="0" algn="l">
              <a:buNone/>
            </a:pPr>
            <a:r>
              <a:rPr lang="en-US" dirty="0" smtClean="0"/>
              <a:t>change. It avoids focusing on the negatives by shifting the</a:t>
            </a:r>
          </a:p>
          <a:p>
            <a:pPr marL="0" indent="0" algn="l">
              <a:buNone/>
            </a:pPr>
            <a:r>
              <a:rPr lang="en-US" dirty="0" smtClean="0"/>
              <a:t>perspective to what works best in the organization.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1208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58118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/>
              <a:t>There are four stages of appreciate inquiry(4 Ds): </a:t>
            </a:r>
          </a:p>
          <a:p>
            <a:pPr marL="0" indent="0" algn="l">
              <a:buNone/>
            </a:pPr>
            <a:r>
              <a:rPr lang="en-US" dirty="0" smtClean="0"/>
              <a:t>1. Discovery (discovery phase) which involves story telling.</a:t>
            </a:r>
          </a:p>
          <a:p>
            <a:pPr marL="0" indent="0" algn="l">
              <a:buNone/>
            </a:pPr>
            <a:r>
              <a:rPr lang="en-US" dirty="0" smtClean="0"/>
              <a:t>2. Dreaming (envisioning phase) - staff members think ahead and </a:t>
            </a:r>
          </a:p>
          <a:p>
            <a:pPr marL="0" indent="0" algn="l">
              <a:buNone/>
            </a:pPr>
            <a:r>
              <a:rPr lang="en-US" dirty="0" smtClean="0"/>
              <a:t>imagine a future based on the positives identified during the </a:t>
            </a:r>
          </a:p>
          <a:p>
            <a:pPr marL="0" indent="0" algn="l">
              <a:buNone/>
            </a:pPr>
            <a:r>
              <a:rPr lang="en-US" dirty="0" smtClean="0"/>
              <a:t>discovery phase. </a:t>
            </a:r>
          </a:p>
          <a:p>
            <a:pPr marL="0" indent="0" algn="l">
              <a:buNone/>
            </a:pPr>
            <a:r>
              <a:rPr lang="en-US" dirty="0" smtClean="0"/>
              <a:t>3. Design (co-constructing phase); because the focus during this stage is to design the ideal and to identify the structures and processes </a:t>
            </a:r>
          </a:p>
          <a:p>
            <a:pPr marL="0" indent="0" algn="l">
              <a:buNone/>
            </a:pPr>
            <a:r>
              <a:rPr lang="en-US" dirty="0" smtClean="0"/>
              <a:t>necessary to make the dream a reality.</a:t>
            </a:r>
          </a:p>
          <a:p>
            <a:pPr marL="0" indent="0" algn="l">
              <a:buNone/>
            </a:pPr>
            <a:r>
              <a:rPr lang="en-US" dirty="0" smtClean="0"/>
              <a:t>4. Destiny (sustaining phase); the goal of the last phase is to determine</a:t>
            </a:r>
          </a:p>
          <a:p>
            <a:pPr marL="0" indent="0" algn="l">
              <a:buNone/>
            </a:pPr>
            <a:r>
              <a:rPr lang="en-US" dirty="0" smtClean="0"/>
              <a:t>how to actualize, sustain, or create the identified characteristics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3595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0515600" cy="4735870"/>
          </a:xfrm>
        </p:spPr>
      </p:pic>
    </p:spTree>
    <p:extLst>
      <p:ext uri="{BB962C8B-B14F-4D97-AF65-F5344CB8AC3E}">
        <p14:creationId xmlns:p14="http://schemas.microsoft.com/office/powerpoint/2010/main" val="41137079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200" b="1" dirty="0" smtClean="0">
                <a:solidFill>
                  <a:srgbClr val="FF0000"/>
                </a:solidFill>
                <a:latin typeface="+mn-lt"/>
              </a:rPr>
              <a:t>DECISION MAKING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People, in general, make many decisions in an average day. </a:t>
            </a:r>
          </a:p>
          <a:p>
            <a:pPr marL="0" indent="0" algn="l">
              <a:buNone/>
            </a:pPr>
            <a:r>
              <a:rPr lang="en-US" dirty="0" smtClean="0"/>
              <a:t>Some decisions are small and are made with little effort (i.e., deciding </a:t>
            </a:r>
          </a:p>
          <a:p>
            <a:pPr marL="0" indent="0" algn="l">
              <a:buNone/>
            </a:pPr>
            <a:r>
              <a:rPr lang="en-US" dirty="0" smtClean="0"/>
              <a:t>what to eat for breakfast), whereas others may be more involved and</a:t>
            </a:r>
          </a:p>
          <a:p>
            <a:pPr marL="0" indent="0" algn="l">
              <a:buNone/>
            </a:pPr>
            <a:r>
              <a:rPr lang="en-US" dirty="0" smtClean="0"/>
              <a:t>take several days(i.e., purchasing a new car). </a:t>
            </a:r>
          </a:p>
          <a:p>
            <a:pPr marL="0" indent="0" algn="l">
              <a:buNone/>
            </a:pPr>
            <a:endParaRPr lang="ar-IQ" dirty="0" smtClean="0"/>
          </a:p>
          <a:p>
            <a:pPr marL="0" indent="0" algn="l">
              <a:buNone/>
            </a:pPr>
            <a:r>
              <a:rPr lang="en-US" dirty="0" smtClean="0"/>
              <a:t>Decision making is a process of choosing the best alternatives to</a:t>
            </a:r>
          </a:p>
          <a:p>
            <a:pPr marL="0" indent="0" algn="l">
              <a:buNone/>
            </a:pPr>
            <a:r>
              <a:rPr lang="en-US" dirty="0" smtClean="0"/>
              <a:t>achieve individual and organizational objectives.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334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/>
              <a:t>Nurses at the bedside typically make two types of decisions:</a:t>
            </a:r>
          </a:p>
          <a:p>
            <a:pPr marL="0" indent="0" algn="l">
              <a:buNone/>
            </a:pPr>
            <a:r>
              <a:rPr lang="en-US" dirty="0" smtClean="0"/>
              <a:t>1. Patient care decisions (those that affect direct patient care).</a:t>
            </a:r>
          </a:p>
          <a:p>
            <a:pPr marL="0" indent="0" algn="l">
              <a:buNone/>
            </a:pPr>
            <a:r>
              <a:rPr lang="en-US" dirty="0" smtClean="0"/>
              <a:t>2. Condition of work decisions (those that affect the work </a:t>
            </a:r>
          </a:p>
          <a:p>
            <a:pPr marL="0" indent="0" algn="l">
              <a:buNone/>
            </a:pPr>
            <a:r>
              <a:rPr lang="en-US" dirty="0" smtClean="0"/>
              <a:t>environment)</a:t>
            </a:r>
          </a:p>
          <a:p>
            <a:pPr marL="0" indent="0" algn="l">
              <a:buNone/>
            </a:pPr>
            <a:r>
              <a:rPr lang="en-US" dirty="0" smtClean="0"/>
              <a:t>Decisions made by nurse leaders and managers have a broader scope, in that they can affect many people and can have a greater impact on the overall unit or organization.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4409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/>
              <a:t>Decision making consists of the following steps: </a:t>
            </a:r>
          </a:p>
          <a:p>
            <a:pPr marL="0" indent="0" algn="l">
              <a:buNone/>
            </a:pPr>
            <a:r>
              <a:rPr lang="en-US" dirty="0" smtClean="0"/>
              <a:t>1. Gathering information. </a:t>
            </a:r>
          </a:p>
          <a:p>
            <a:pPr marL="0" indent="0" algn="l">
              <a:buNone/>
            </a:pPr>
            <a:r>
              <a:rPr lang="en-US" dirty="0" smtClean="0"/>
              <a:t>2. Analyzing information. </a:t>
            </a:r>
          </a:p>
          <a:p>
            <a:pPr marL="0" indent="0" algn="l">
              <a:buNone/>
            </a:pPr>
            <a:r>
              <a:rPr lang="en-US" dirty="0" smtClean="0"/>
              <a:t>3. Selecting a preferred alternative. </a:t>
            </a:r>
          </a:p>
          <a:p>
            <a:pPr marL="0" indent="0" algn="l">
              <a:buNone/>
            </a:pPr>
            <a:r>
              <a:rPr lang="en-US" dirty="0" smtClean="0"/>
              <a:t>4. Implementation. </a:t>
            </a:r>
          </a:p>
          <a:p>
            <a:pPr marL="0" indent="0" algn="l">
              <a:buNone/>
            </a:pPr>
            <a:r>
              <a:rPr lang="en-US" dirty="0" smtClean="0"/>
              <a:t>5. Follow-up on implementation. </a:t>
            </a:r>
          </a:p>
          <a:p>
            <a:pPr marL="0" indent="0" algn="l">
              <a:buNone/>
            </a:pPr>
            <a:r>
              <a:rPr lang="en-US" dirty="0" smtClean="0"/>
              <a:t> Decision making is a dynamic process and must include evidence</a:t>
            </a:r>
            <a:r>
              <a:rPr lang="ar-IQ" dirty="0" smtClean="0"/>
              <a:t> </a:t>
            </a:r>
            <a:r>
              <a:rPr lang="en-US" dirty="0" smtClean="0"/>
              <a:t>based research.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224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 smtClean="0">
                <a:latin typeface="+mn-lt"/>
              </a:rPr>
              <a:t>Decision Making and the Nursing Process</a:t>
            </a:r>
            <a:r>
              <a:rPr lang="en-US" sz="4000" dirty="0" smtClean="0">
                <a:latin typeface="+mn-lt"/>
              </a:rPr>
              <a:t/>
            </a:r>
            <a:br>
              <a:rPr lang="en-US" sz="4000" dirty="0" smtClean="0">
                <a:latin typeface="+mn-lt"/>
              </a:rPr>
            </a:br>
            <a:endParaRPr lang="en-US" sz="4000" dirty="0">
              <a:latin typeface="+mn-lt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249251"/>
            <a:ext cx="10515600" cy="4927712"/>
          </a:xfrm>
        </p:spPr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The nursing process is cyclical and dynamic, inter-personal and collaborative, and universally applicable.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Nurse leaders and managers integrate the nursing process with leadership and management competencies to effectively make decisions that guide nursing practice, set strategic goals, create and </a:t>
            </a:r>
          </a:p>
          <a:p>
            <a:pPr marL="0" indent="0" algn="l">
              <a:buNone/>
            </a:pPr>
            <a:r>
              <a:rPr lang="en-US" dirty="0" smtClean="0"/>
              <a:t>sustain healthy work environments.</a:t>
            </a:r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817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Nurse leaders and managers apply the steps of the nursing process</a:t>
            </a:r>
          </a:p>
          <a:p>
            <a:pPr marL="0" indent="0" algn="l">
              <a:buNone/>
            </a:pPr>
            <a:r>
              <a:rPr lang="en-US" dirty="0" smtClean="0"/>
              <a:t>when making decisions at the unit and organizational levels:</a:t>
            </a:r>
          </a:p>
          <a:p>
            <a:pPr marL="0" indent="0" algn="l">
              <a:buNone/>
            </a:pPr>
            <a:r>
              <a:rPr lang="en-US" dirty="0" smtClean="0"/>
              <a:t>(Assessment, Diagnosis (analysis), Outcomes identification, </a:t>
            </a:r>
          </a:p>
          <a:p>
            <a:pPr marL="0" indent="0" algn="l">
              <a:buNone/>
            </a:pPr>
            <a:r>
              <a:rPr lang="en-US" dirty="0" smtClean="0"/>
              <a:t>Planning, Implementation of the plan, and Evaluation)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The nursing process encompasses all actions taken by nurses at every </a:t>
            </a:r>
          </a:p>
          <a:p>
            <a:pPr marL="0" indent="0" algn="l">
              <a:buNone/>
            </a:pPr>
            <a:r>
              <a:rPr lang="en-US" dirty="0" smtClean="0"/>
              <a:t>level, provides a framework for critical thinking, and forms the </a:t>
            </a:r>
          </a:p>
          <a:p>
            <a:pPr marL="0" indent="0" algn="l">
              <a:buNone/>
            </a:pPr>
            <a:r>
              <a:rPr lang="en-US" dirty="0" smtClean="0"/>
              <a:t>foundation of decision making with the goal of safe, quality, and </a:t>
            </a:r>
          </a:p>
          <a:p>
            <a:pPr marL="0" indent="0" algn="l">
              <a:buNone/>
            </a:pPr>
            <a:r>
              <a:rPr lang="en-US" dirty="0" smtClean="0"/>
              <a:t>evidence-based nursing care.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5316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Tools for Decision Making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Tools for decision making provide nurse leaders and managers a </a:t>
            </a:r>
          </a:p>
          <a:p>
            <a:pPr marL="0" indent="0" algn="l">
              <a:buNone/>
            </a:pPr>
            <a:r>
              <a:rPr lang="en-US" dirty="0" smtClean="0"/>
              <a:t>systematic way to collect and manage necessary data and assist in</a:t>
            </a:r>
          </a:p>
          <a:p>
            <a:pPr marL="0" indent="0" algn="l">
              <a:buNone/>
            </a:pPr>
            <a:r>
              <a:rPr lang="en-US" dirty="0" smtClean="0"/>
              <a:t>visualizing alternatives. There are numerous tools and techniques </a:t>
            </a:r>
          </a:p>
          <a:p>
            <a:pPr marL="0" indent="0" algn="l">
              <a:buNone/>
            </a:pPr>
            <a:r>
              <a:rPr lang="en-US" dirty="0" smtClean="0"/>
              <a:t>available that can be used to ensure effective decision making. 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By using a tool for decision making, nurse leaders and managers can </a:t>
            </a:r>
          </a:p>
          <a:p>
            <a:pPr marL="0" indent="0" algn="l">
              <a:buNone/>
            </a:pPr>
            <a:r>
              <a:rPr lang="en-US" dirty="0" smtClean="0"/>
              <a:t>approach decision making in an organized and systematic manner.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031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 smtClean="0"/>
              <a:t> </a:t>
            </a:r>
            <a:r>
              <a:rPr lang="en-US" b="1" dirty="0" smtClean="0"/>
              <a:t>DECIDE Model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Using a decision-making model can help ensure that all steps of </a:t>
            </a:r>
          </a:p>
          <a:p>
            <a:pPr marL="0" indent="0" algn="l">
              <a:buNone/>
            </a:pPr>
            <a:r>
              <a:rPr lang="en-US" dirty="0" smtClean="0"/>
              <a:t>decision making are addressed, thereby avoiding jumping to a </a:t>
            </a:r>
          </a:p>
          <a:p>
            <a:pPr marL="0" indent="0" algn="l">
              <a:buNone/>
            </a:pPr>
            <a:r>
              <a:rPr lang="en-US" dirty="0" smtClean="0"/>
              <a:t>conclusion before all information is collected and analyzed.</a:t>
            </a:r>
          </a:p>
          <a:p>
            <a:pPr algn="l" rtl="0">
              <a:buFont typeface="Wingdings" panose="05000000000000000000" pitchFamily="2" charset="2"/>
              <a:buChar char="Ø"/>
            </a:pPr>
            <a:r>
              <a:rPr lang="en-US" dirty="0" smtClean="0"/>
              <a:t>A model for decision making identified by </a:t>
            </a:r>
            <a:r>
              <a:rPr lang="en-US" dirty="0" err="1" smtClean="0"/>
              <a:t>Guo</a:t>
            </a:r>
            <a:r>
              <a:rPr lang="en-US" dirty="0" smtClean="0"/>
              <a:t> (2008) uses the </a:t>
            </a:r>
          </a:p>
          <a:p>
            <a:pPr marL="0" indent="0" algn="l">
              <a:buNone/>
            </a:pPr>
            <a:r>
              <a:rPr lang="en-US" dirty="0" smtClean="0"/>
              <a:t>acronym DECIDE to represent the steps in the decision-making </a:t>
            </a:r>
          </a:p>
          <a:p>
            <a:pPr marL="0" indent="0" algn="l">
              <a:buNone/>
            </a:pPr>
            <a:r>
              <a:rPr lang="en-US" dirty="0" smtClean="0"/>
              <a:t>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906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b="1" dirty="0" smtClean="0"/>
              <a:t>Steps of Decide Model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D =</a:t>
            </a:r>
            <a:r>
              <a:rPr lang="en-US" dirty="0" smtClean="0"/>
              <a:t> Define the problem, if necessary 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D = </a:t>
            </a:r>
            <a:r>
              <a:rPr lang="en-US" dirty="0" smtClean="0"/>
              <a:t>Develop and implement a plan of action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E =</a:t>
            </a:r>
            <a:r>
              <a:rPr lang="en-US" dirty="0" smtClean="0"/>
              <a:t> Establish criteria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E =</a:t>
            </a:r>
            <a:r>
              <a:rPr lang="en-US" dirty="0" smtClean="0"/>
              <a:t> Evaluate and monitor the solution, seek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C =</a:t>
            </a:r>
            <a:r>
              <a:rPr lang="en-US" dirty="0" smtClean="0"/>
              <a:t> Consider the alternatives feedback if necessary</a:t>
            </a:r>
          </a:p>
          <a:p>
            <a:pPr marL="0" indent="0" algn="l">
              <a:buNone/>
            </a:pPr>
            <a:r>
              <a:rPr lang="en-US" dirty="0" smtClean="0">
                <a:solidFill>
                  <a:srgbClr val="FF0000"/>
                </a:solidFill>
              </a:rPr>
              <a:t>I =</a:t>
            </a:r>
            <a:r>
              <a:rPr lang="en-US" dirty="0" smtClean="0"/>
              <a:t> Identify the best alternative decision are listed on the columns.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18550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980</Words>
  <Application>Microsoft Office PowerPoint</Application>
  <PresentationFormat>شاشة عريضة</PresentationFormat>
  <Paragraphs>104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Wingdings</vt:lpstr>
      <vt:lpstr>نسق Office</vt:lpstr>
      <vt:lpstr>University of Basrah  College of Nursing</vt:lpstr>
      <vt:lpstr>DECISION MAKING </vt:lpstr>
      <vt:lpstr>عرض تقديمي في PowerPoint</vt:lpstr>
      <vt:lpstr>عرض تقديمي في PowerPoint</vt:lpstr>
      <vt:lpstr>Decision Making and the Nursing Process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SACC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Maher</dc:creator>
  <cp:lastModifiedBy>Maher</cp:lastModifiedBy>
  <cp:revision>4</cp:revision>
  <dcterms:created xsi:type="dcterms:W3CDTF">2023-12-05T05:52:51Z</dcterms:created>
  <dcterms:modified xsi:type="dcterms:W3CDTF">2023-12-05T12:20:53Z</dcterms:modified>
</cp:coreProperties>
</file>